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1075"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0A3B9B-4CD2-408C-800E-27487BD89341}" type="datetimeFigureOut">
              <a:rPr lang="ru-RU" smtClean="0"/>
              <a:t>29.09.2021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4E42F2-9539-4793-BF18-C72EE7E7F251}" type="slidenum">
              <a:rPr lang="ru-RU" smtClean="0"/>
              <a:t>‹#›</a:t>
            </a:fld>
            <a:endParaRPr lang="ru-RU"/>
          </a:p>
        </p:txBody>
      </p:sp>
    </p:spTree>
    <p:extLst>
      <p:ext uri="{BB962C8B-B14F-4D97-AF65-F5344CB8AC3E}">
        <p14:creationId xmlns:p14="http://schemas.microsoft.com/office/powerpoint/2010/main" val="2129497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44E42F2-9539-4793-BF18-C72EE7E7F251}" type="slidenum">
              <a:rPr lang="ru-RU" smtClean="0"/>
              <a:t>11</a:t>
            </a:fld>
            <a:endParaRPr lang="ru-RU"/>
          </a:p>
        </p:txBody>
      </p:sp>
    </p:spTree>
    <p:extLst>
      <p:ext uri="{BB962C8B-B14F-4D97-AF65-F5344CB8AC3E}">
        <p14:creationId xmlns:p14="http://schemas.microsoft.com/office/powerpoint/2010/main" val="2654636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29.09.2021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29.09.2021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29.09.2021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48681"/>
            <a:ext cx="7772400" cy="3051770"/>
          </a:xfrm>
        </p:spPr>
        <p:txBody>
          <a:bodyPr>
            <a:normAutofit/>
          </a:bodyPr>
          <a:lstStyle/>
          <a:p>
            <a:r>
              <a:rPr lang="ru-RU" sz="2400" b="1" dirty="0" err="1" smtClean="0">
                <a:latin typeface="Times New Roman" pitchFamily="18" charset="0"/>
                <a:cs typeface="Times New Roman" pitchFamily="18" charset="0"/>
              </a:rPr>
              <a:t>КазНУ</a:t>
            </a:r>
            <a:r>
              <a:rPr lang="ru-RU" sz="2400" b="1" dirty="0" smtClean="0">
                <a:latin typeface="Times New Roman" pitchFamily="18" charset="0"/>
                <a:cs typeface="Times New Roman" pitchFamily="18" charset="0"/>
              </a:rPr>
              <a:t> им. аль-</a:t>
            </a:r>
            <a:r>
              <a:rPr lang="ru-RU" sz="2400" b="1" dirty="0" err="1" smtClean="0">
                <a:latin typeface="Times New Roman" pitchFamily="18" charset="0"/>
                <a:cs typeface="Times New Roman" pitchFamily="18" charset="0"/>
              </a:rPr>
              <a:t>Фараби</a:t>
            </a: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факультет философии и политологии</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Лекция 5. Методы педагогического управления</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915816" y="4653136"/>
            <a:ext cx="5328592" cy="985664"/>
          </a:xfrm>
        </p:spPr>
        <p:txBody>
          <a:bodyPr>
            <a:noAutofit/>
          </a:bodyPr>
          <a:lstStyle/>
          <a:p>
            <a:pPr algn="r"/>
            <a:r>
              <a:rPr lang="ru-RU" sz="2400" dirty="0" smtClean="0">
                <a:solidFill>
                  <a:schemeClr val="tx1"/>
                </a:solidFill>
                <a:latin typeface="Times New Roman" pitchFamily="18" charset="0"/>
                <a:cs typeface="Times New Roman" pitchFamily="18" charset="0"/>
              </a:rPr>
              <a:t>Ст. преподаватель кафедры педагогики и образовательного менеджмента </a:t>
            </a:r>
            <a:r>
              <a:rPr lang="ru-RU" sz="2400" dirty="0" err="1" smtClean="0">
                <a:solidFill>
                  <a:schemeClr val="tx1"/>
                </a:solidFill>
                <a:latin typeface="Times New Roman" pitchFamily="18" charset="0"/>
                <a:cs typeface="Times New Roman" pitchFamily="18" charset="0"/>
              </a:rPr>
              <a:t>Махамбетова</a:t>
            </a:r>
            <a:r>
              <a:rPr lang="ru-RU" sz="2400" dirty="0" smtClean="0">
                <a:solidFill>
                  <a:schemeClr val="tx1"/>
                </a:solidFill>
                <a:latin typeface="Times New Roman" pitchFamily="18" charset="0"/>
                <a:cs typeface="Times New Roman" pitchFamily="18" charset="0"/>
              </a:rPr>
              <a:t> Ж.Т.</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54330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lnSpcReduction="10000"/>
          </a:bodyPr>
          <a:lstStyle/>
          <a:p>
            <a:pPr marL="0" indent="0" algn="just">
              <a:buNone/>
            </a:pPr>
            <a:r>
              <a:rPr lang="ru-RU" sz="2400" dirty="0">
                <a:latin typeface="Times New Roman" pitchFamily="18" charset="0"/>
                <a:cs typeface="Times New Roman" pitchFamily="18" charset="0"/>
              </a:rPr>
              <a:t>Каждый из разделов имеет подраздел. Например, раздел «Производственное обучение» содержит подразделы: «Результаты обучения», «Качество учебного процесса», «Учебно-материальная база», «Охрана труда и техника безопасности», «Экзамены».</a:t>
            </a:r>
          </a:p>
          <a:p>
            <a:pPr marL="0" indent="0" algn="just">
              <a:buNone/>
            </a:pPr>
            <a:r>
              <a:rPr lang="ru-RU" sz="2400" dirty="0">
                <a:latin typeface="Times New Roman" pitchFamily="18" charset="0"/>
                <a:cs typeface="Times New Roman" pitchFamily="18" charset="0"/>
              </a:rPr>
              <a:t>При анализе основной части плана особое внимание уделяется реализации принципов оптимальности, разумной достаточности мероприятий, комплексности всестороннего обеспечения решения задач и коллективности. Так, решая проблему «Формирование учебных мотивов учащихся путем ликвидации пробелов в их знаниях», необходимо рассматривать ее как достаточно узкую задачу, реализуемую через разделы «Теоретическое обучение», «Методическая работа» и «Контроль».</a:t>
            </a:r>
          </a:p>
          <a:p>
            <a:pPr marL="0" indent="0">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797763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lnSpcReduction="10000"/>
          </a:bodyPr>
          <a:lstStyle/>
          <a:p>
            <a:pPr marL="0" indent="0" algn="just">
              <a:buNone/>
            </a:pPr>
            <a:r>
              <a:rPr lang="ru-RU" sz="2400" dirty="0">
                <a:latin typeface="Times New Roman" pitchFamily="18" charset="0"/>
                <a:cs typeface="Times New Roman" pitchFamily="18" charset="0"/>
              </a:rPr>
              <a:t>Одним из наиболее серьезных в деятельности профессионального образовательного учреждения является раздел годового плана «Методическая работа». Решение любой задачи годового плана не обходится без ее методического обеспечения. Будучи разделом годового плана, методическая работа является самостоятельным отчетным документом, отражающим две основные формы работы: коллективную и индивидуальную</a:t>
            </a:r>
            <a:r>
              <a:rPr lang="ru-RU" sz="2400" dirty="0" smtClean="0">
                <a:latin typeface="Times New Roman" pitchFamily="18" charset="0"/>
                <a:cs typeface="Times New Roman" pitchFamily="18" charset="0"/>
              </a:rPr>
              <a:t>.</a:t>
            </a:r>
          </a:p>
          <a:p>
            <a:pPr marL="0" indent="0" algn="just">
              <a:buNone/>
            </a:pPr>
            <a:r>
              <a:rPr lang="ru-RU" sz="2400" b="1" dirty="0">
                <a:latin typeface="Times New Roman" pitchFamily="18" charset="0"/>
                <a:cs typeface="Times New Roman" pitchFamily="18" charset="0"/>
              </a:rPr>
              <a:t>Коллективная форма работы </a:t>
            </a:r>
            <a:r>
              <a:rPr lang="ru-RU" sz="2400" dirty="0">
                <a:latin typeface="Times New Roman" pitchFamily="18" charset="0"/>
                <a:cs typeface="Times New Roman" pitchFamily="18" charset="0"/>
              </a:rPr>
              <a:t>включает: педагогические чтения, конференции, школу передового опыта и другие. </a:t>
            </a:r>
            <a:r>
              <a:rPr lang="ru-RU" sz="2400" b="1" dirty="0">
                <a:latin typeface="Times New Roman" pitchFamily="18" charset="0"/>
                <a:cs typeface="Times New Roman" pitchFamily="18" charset="0"/>
              </a:rPr>
              <a:t>Коллективная методическая работа </a:t>
            </a:r>
            <a:r>
              <a:rPr lang="ru-RU" sz="2400" dirty="0">
                <a:latin typeface="Times New Roman" pitchFamily="18" charset="0"/>
                <a:cs typeface="Times New Roman" pitchFamily="18" charset="0"/>
              </a:rPr>
              <a:t>осуществляется через методические комиссии, которые рассматривают итоги успеваемости обучаемых; работу преподавателей и мастеров производственного обучения, входящих в состав комиссии.</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76807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a:latin typeface="Times New Roman" pitchFamily="18" charset="0"/>
                <a:cs typeface="Times New Roman" pitchFamily="18" charset="0"/>
              </a:rPr>
              <a:t>Основные направления работы методических комиссий следующие:</a:t>
            </a:r>
            <a:br>
              <a:rPr lang="ru-RU" sz="2400" b="1" dirty="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70000" lnSpcReduction="20000"/>
          </a:bodyPr>
          <a:lstStyle/>
          <a:p>
            <a:pPr marL="0" indent="0" algn="just">
              <a:buNone/>
            </a:pPr>
            <a:r>
              <a:rPr lang="ru-RU" sz="3100" dirty="0" smtClean="0">
                <a:latin typeface="Times New Roman" pitchFamily="18" charset="0"/>
                <a:cs typeface="Times New Roman" pitchFamily="18" charset="0"/>
              </a:rPr>
              <a:t>• </a:t>
            </a:r>
            <a:r>
              <a:rPr lang="ru-RU" sz="3100" dirty="0">
                <a:latin typeface="Times New Roman" pitchFamily="18" charset="0"/>
                <a:cs typeface="Times New Roman" pitchFamily="18" charset="0"/>
              </a:rPr>
              <a:t>организационно-педагогические вопросы;</a:t>
            </a:r>
          </a:p>
          <a:p>
            <a:pPr marL="0" indent="0" algn="just">
              <a:buNone/>
            </a:pPr>
            <a:r>
              <a:rPr lang="ru-RU" sz="3100" dirty="0">
                <a:latin typeface="Times New Roman" pitchFamily="18" charset="0"/>
                <a:cs typeface="Times New Roman" pitchFamily="18" charset="0"/>
              </a:rPr>
              <a:t>• повышение профессионального мастерства;</a:t>
            </a:r>
          </a:p>
          <a:p>
            <a:pPr marL="0" indent="0" algn="just">
              <a:buNone/>
            </a:pPr>
            <a:r>
              <a:rPr lang="ru-RU" sz="3100" dirty="0">
                <a:latin typeface="Times New Roman" pitchFamily="18" charset="0"/>
                <a:cs typeface="Times New Roman" pitchFamily="18" charset="0"/>
              </a:rPr>
              <a:t>• изучение, обобщение и распространение передового опыта;</a:t>
            </a:r>
          </a:p>
          <a:p>
            <a:pPr marL="0" indent="0" algn="just">
              <a:buNone/>
            </a:pPr>
            <a:r>
              <a:rPr lang="ru-RU" sz="3100" dirty="0">
                <a:latin typeface="Times New Roman" pitchFamily="18" charset="0"/>
                <a:cs typeface="Times New Roman" pitchFamily="18" charset="0"/>
              </a:rPr>
              <a:t>• внеклассная работа по предметам.</a:t>
            </a:r>
          </a:p>
          <a:p>
            <a:pPr marL="0" indent="0" algn="just">
              <a:buNone/>
            </a:pPr>
            <a:r>
              <a:rPr lang="ru-RU" sz="3100" dirty="0">
                <a:latin typeface="Times New Roman" pitchFamily="18" charset="0"/>
                <a:cs typeface="Times New Roman" pitchFamily="18" charset="0"/>
              </a:rPr>
              <a:t>Каждый из разделов плана имеет свои подразделы. Раздел «Организационно-педагогические вопросы» может иметь такие подразделы</a:t>
            </a:r>
            <a:r>
              <a:rPr lang="ru-RU" sz="3100" dirty="0" smtClean="0">
                <a:latin typeface="Times New Roman" pitchFamily="18" charset="0"/>
                <a:cs typeface="Times New Roman" pitchFamily="18" charset="0"/>
              </a:rPr>
              <a:t>:</a:t>
            </a:r>
          </a:p>
          <a:p>
            <a:pPr marL="0" indent="0" algn="just">
              <a:buNone/>
            </a:pPr>
            <a:r>
              <a:rPr lang="ru-RU" sz="3100" dirty="0" smtClean="0">
                <a:latin typeface="Times New Roman" pitchFamily="18" charset="0"/>
                <a:cs typeface="Times New Roman" pitchFamily="18" charset="0"/>
              </a:rPr>
              <a:t>«</a:t>
            </a:r>
            <a:r>
              <a:rPr lang="ru-RU" sz="3100" dirty="0">
                <a:latin typeface="Times New Roman" pitchFamily="18" charset="0"/>
                <a:cs typeface="Times New Roman" pitchFamily="18" charset="0"/>
              </a:rPr>
              <a:t>Анализ учебных планов, программ, инструктивно-методической документации»;</a:t>
            </a:r>
          </a:p>
          <a:p>
            <a:pPr marL="0" indent="0" algn="just">
              <a:buNone/>
            </a:pPr>
            <a:r>
              <a:rPr lang="ru-RU" sz="3100" dirty="0" smtClean="0">
                <a:latin typeface="Times New Roman" pitchFamily="18" charset="0"/>
                <a:cs typeface="Times New Roman" pitchFamily="18" charset="0"/>
              </a:rPr>
              <a:t>«</a:t>
            </a:r>
            <a:r>
              <a:rPr lang="ru-RU" sz="3100" dirty="0">
                <a:latin typeface="Times New Roman" pitchFamily="18" charset="0"/>
                <a:cs typeface="Times New Roman" pitchFamily="18" charset="0"/>
              </a:rPr>
              <a:t>Составление контрольных, проверочных, самостоятельных работ, зачетных вопросов, экзаменационных билетов»;</a:t>
            </a:r>
          </a:p>
          <a:p>
            <a:pPr marL="0" indent="0" algn="just">
              <a:buNone/>
            </a:pPr>
            <a:r>
              <a:rPr lang="ru-RU" sz="3100" dirty="0" smtClean="0">
                <a:latin typeface="Times New Roman" pitchFamily="18" charset="0"/>
                <a:cs typeface="Times New Roman" pitchFamily="18" charset="0"/>
              </a:rPr>
              <a:t>«</a:t>
            </a:r>
            <a:r>
              <a:rPr lang="ru-RU" sz="3100" dirty="0">
                <a:latin typeface="Times New Roman" pitchFamily="18" charset="0"/>
                <a:cs typeface="Times New Roman" pitchFamily="18" charset="0"/>
              </a:rPr>
              <a:t>Оформление кабинетов»;</a:t>
            </a:r>
          </a:p>
          <a:p>
            <a:pPr marL="0" indent="0" algn="just">
              <a:buNone/>
            </a:pPr>
            <a:r>
              <a:rPr lang="ru-RU" sz="3100" dirty="0" smtClean="0">
                <a:latin typeface="Times New Roman" pitchFamily="18" charset="0"/>
                <a:cs typeface="Times New Roman" pitchFamily="18" charset="0"/>
              </a:rPr>
              <a:t>«</a:t>
            </a:r>
            <a:r>
              <a:rPr lang="ru-RU" sz="3100" dirty="0">
                <a:latin typeface="Times New Roman" pitchFamily="18" charset="0"/>
                <a:cs typeface="Times New Roman" pitchFamily="18" charset="0"/>
              </a:rPr>
              <a:t>Разработка дидактического материала и наглядных пособий».</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79386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77500" lnSpcReduction="20000"/>
          </a:bodyPr>
          <a:lstStyle/>
          <a:p>
            <a:pPr marL="0" indent="0" algn="just">
              <a:buNone/>
            </a:pPr>
            <a:r>
              <a:rPr lang="ru-RU" sz="2800" dirty="0">
                <a:latin typeface="Times New Roman" pitchFamily="18" charset="0"/>
                <a:cs typeface="Times New Roman" pitchFamily="18" charset="0"/>
              </a:rPr>
              <a:t>В деятельности методической комиссии планируется и осуществляется индивидуальная работа преподавателя по выбранной теме, которая должна соответствовать общей проблеме учреждения.</a:t>
            </a:r>
          </a:p>
          <a:p>
            <a:pPr marL="0" indent="0" algn="just">
              <a:buNone/>
            </a:pPr>
            <a:r>
              <a:rPr lang="ru-RU" sz="2800" dirty="0">
                <a:latin typeface="Times New Roman" pitchFamily="18" charset="0"/>
                <a:cs typeface="Times New Roman" pitchFamily="18" charset="0"/>
              </a:rPr>
              <a:t>3. Планирование методической работы</a:t>
            </a:r>
          </a:p>
          <a:p>
            <a:pPr marL="0" indent="0" algn="just">
              <a:buNone/>
            </a:pPr>
            <a:r>
              <a:rPr lang="ru-RU" sz="2800" dirty="0">
                <a:latin typeface="Times New Roman" pitchFamily="18" charset="0"/>
                <a:cs typeface="Times New Roman" pitchFamily="18" charset="0"/>
              </a:rPr>
              <a:t>Большую роль в организации методической работы в профессиональном образовательном учреждении играет </a:t>
            </a:r>
            <a:r>
              <a:rPr lang="ru-RU" sz="2800" b="1" dirty="0">
                <a:latin typeface="Times New Roman" pitchFamily="18" charset="0"/>
                <a:cs typeface="Times New Roman" pitchFamily="18" charset="0"/>
              </a:rPr>
              <a:t>педагогический (методический) кабинет. Основные направления его деятельности</a:t>
            </a:r>
            <a:r>
              <a:rPr lang="ru-RU" sz="2800" b="1"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1. Сбор, систематизация и хранение методических материалов, научно-технической и педагогической информации, дидактических материалов (перспективно-тематических планов, планов уроков, методических разработок преподавателей и мастеров производственного обучения, творческих заданий, перечней учебно-производственных работ), учебно-методической и справочной литературы, экспозиционных материалов для оформления выставок.</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06399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latin typeface="Times New Roman" pitchFamily="18" charset="0"/>
                <a:cs typeface="Times New Roman" pitchFamily="18" charset="0"/>
              </a:rPr>
              <a:t>2. Создание условий для эффективной, целенаправленной, систематической работы </a:t>
            </a:r>
            <a:r>
              <a:rPr lang="ru-RU" sz="2400" b="1" dirty="0" smtClean="0">
                <a:latin typeface="Times New Roman" pitchFamily="18" charset="0"/>
                <a:cs typeface="Times New Roman" pitchFamily="18" charset="0"/>
              </a:rPr>
              <a:t>педагогического </a:t>
            </a:r>
            <a:r>
              <a:rPr lang="ru-RU" sz="2400" b="1" dirty="0">
                <a:latin typeface="Times New Roman" pitchFamily="18" charset="0"/>
                <a:cs typeface="Times New Roman" pitchFamily="18" charset="0"/>
              </a:rPr>
              <a:t>коллектива:</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20000"/>
          </a:bodyPr>
          <a:lstStyle/>
          <a:p>
            <a:pPr marL="0" indent="0" algn="just">
              <a:buNone/>
            </a:pP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подбор документов, литературы и материалов для подготовки теоретических и проблемных семинаров, методического совета, заседаний методических комиссий, внеклассных мероприятий;</a:t>
            </a:r>
          </a:p>
          <a:p>
            <a:pPr marL="0" indent="0" algn="just">
              <a:buNone/>
            </a:pPr>
            <a:r>
              <a:rPr lang="ru-RU" sz="2800" dirty="0">
                <a:latin typeface="Times New Roman" pitchFamily="18" charset="0"/>
                <a:cs typeface="Times New Roman" pitchFamily="18" charset="0"/>
              </a:rPr>
              <a:t>• аннотирование материалов по наиболее актуальным проблемам;</a:t>
            </a:r>
          </a:p>
          <a:p>
            <a:pPr marL="0" indent="0" algn="just">
              <a:buNone/>
            </a:pPr>
            <a:r>
              <a:rPr lang="ru-RU" sz="2800" dirty="0">
                <a:latin typeface="Times New Roman" pitchFamily="18" charset="0"/>
                <a:cs typeface="Times New Roman" pitchFamily="18" charset="0"/>
              </a:rPr>
              <a:t>• организация выставок для пропаганды современных направлений методической деятельности, достижений педагогической теории и практики;</a:t>
            </a:r>
          </a:p>
          <a:p>
            <a:pPr marL="0" indent="0" algn="just">
              <a:buNone/>
            </a:pPr>
            <a:r>
              <a:rPr lang="ru-RU" sz="2800" dirty="0">
                <a:latin typeface="Times New Roman" pitchFamily="18" charset="0"/>
                <a:cs typeface="Times New Roman" pitchFamily="18" charset="0"/>
              </a:rPr>
              <a:t>• создание картотеки, справочно-библиографического каталога, указателей для облегчения ориентации в материалах педагогического кабинета.</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829868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40000" lnSpcReduction="20000"/>
          </a:bodyPr>
          <a:lstStyle/>
          <a:p>
            <a:pPr marL="0" indent="0" algn="just">
              <a:buNone/>
            </a:pPr>
            <a:r>
              <a:rPr lang="ru-RU" sz="4400" dirty="0">
                <a:latin typeface="Times New Roman" pitchFamily="18" charset="0"/>
                <a:cs typeface="Times New Roman" pitchFamily="18" charset="0"/>
              </a:rPr>
              <a:t>3. Создание условий для совершенствования общей культуры и эрудиции </a:t>
            </a:r>
            <a:r>
              <a:rPr lang="ru-RU" sz="4400" dirty="0" smtClean="0">
                <a:latin typeface="Times New Roman" pitchFamily="18" charset="0"/>
                <a:cs typeface="Times New Roman" pitchFamily="18" charset="0"/>
              </a:rPr>
              <a:t>педагогического </a:t>
            </a:r>
            <a:r>
              <a:rPr lang="ru-RU" sz="4400" dirty="0">
                <a:latin typeface="Times New Roman" pitchFamily="18" charset="0"/>
                <a:cs typeface="Times New Roman" pitchFamily="18" charset="0"/>
              </a:rPr>
              <a:t>коллектива, роста его правовой, экономической, эстетической просвещенности:</a:t>
            </a:r>
          </a:p>
          <a:p>
            <a:pPr marL="0" indent="0" algn="just">
              <a:buNone/>
            </a:pPr>
            <a:r>
              <a:rPr lang="ru-RU" sz="4400" dirty="0">
                <a:latin typeface="Times New Roman" pitchFamily="18" charset="0"/>
                <a:cs typeface="Times New Roman" pitchFamily="18" charset="0"/>
              </a:rPr>
              <a:t>• участие в организации и проведении читательских конференций, выставок, диспутов и т. д</a:t>
            </a:r>
            <a:r>
              <a:rPr lang="ru-RU" sz="4400" dirty="0" smtClean="0">
                <a:latin typeface="Times New Roman" pitchFamily="18" charset="0"/>
                <a:cs typeface="Times New Roman" pitchFamily="18" charset="0"/>
              </a:rPr>
              <a:t>.</a:t>
            </a:r>
          </a:p>
          <a:p>
            <a:pPr marL="0" indent="0">
              <a:buNone/>
            </a:pPr>
            <a:r>
              <a:rPr lang="ru-RU" sz="4400" dirty="0">
                <a:latin typeface="Times New Roman" pitchFamily="18" charset="0"/>
                <a:cs typeface="Times New Roman" pitchFamily="18" charset="0"/>
              </a:rPr>
              <a:t>При планировании работы профессионального образовательного учреждения уделяется внимание анализу организационных условий учебно-воспитательного процесса, обеспечивающих нормальное его протекание.</a:t>
            </a:r>
          </a:p>
          <a:p>
            <a:pPr marL="0" indent="0" algn="just">
              <a:buNone/>
            </a:pPr>
            <a:r>
              <a:rPr lang="ru-RU" sz="4400" dirty="0">
                <a:latin typeface="Times New Roman" pitchFamily="18" charset="0"/>
                <a:cs typeface="Times New Roman" pitchFamily="18" charset="0"/>
              </a:rPr>
              <a:t>К организационным условиям учебно-воспитательного процесса относятся:</a:t>
            </a:r>
          </a:p>
          <a:p>
            <a:pPr marL="0" indent="0" algn="just">
              <a:buNone/>
            </a:pPr>
            <a:r>
              <a:rPr lang="ru-RU" sz="4400" dirty="0">
                <a:latin typeface="Times New Roman" pitchFamily="18" charset="0"/>
                <a:cs typeface="Times New Roman" pitchFamily="18" charset="0"/>
              </a:rPr>
              <a:t>• обеспеченность учреждения контингентом обучаемых, </a:t>
            </a:r>
            <a:r>
              <a:rPr lang="ru-RU" sz="4400" dirty="0" smtClean="0">
                <a:latin typeface="Times New Roman" pitchFamily="18" charset="0"/>
                <a:cs typeface="Times New Roman" pitchFamily="18" charset="0"/>
              </a:rPr>
              <a:t>педагогическими </a:t>
            </a:r>
            <a:r>
              <a:rPr lang="ru-RU" sz="4400" dirty="0">
                <a:latin typeface="Times New Roman" pitchFamily="18" charset="0"/>
                <a:cs typeface="Times New Roman" pitchFamily="18" charset="0"/>
              </a:rPr>
              <a:t>кадрами, обслуживающим персоналом;</a:t>
            </a:r>
          </a:p>
          <a:p>
            <a:pPr marL="0" indent="0" algn="just">
              <a:buNone/>
            </a:pPr>
            <a:r>
              <a:rPr lang="ru-RU" sz="4400" dirty="0">
                <a:latin typeface="Times New Roman" pitchFamily="18" charset="0"/>
                <a:cs typeface="Times New Roman" pitchFamily="18" charset="0"/>
              </a:rPr>
              <a:t>• использование реальных учебных режимов, новых организационно-педагогических форм обучения, режимов труда и отдыха учащихся;</a:t>
            </a:r>
          </a:p>
          <a:p>
            <a:pPr marL="0" indent="0" algn="just">
              <a:buNone/>
            </a:pPr>
            <a:r>
              <a:rPr lang="ru-RU" sz="4400" dirty="0">
                <a:latin typeface="Times New Roman" pitchFamily="18" charset="0"/>
                <a:cs typeface="Times New Roman" pitchFamily="18" charset="0"/>
              </a:rPr>
              <a:t>• наличие учебных планов и программ. Соответствие расписания занятий учебным планам и санитарно-гигиеническим требованиям;</a:t>
            </a:r>
          </a:p>
          <a:p>
            <a:pPr marL="0" indent="0" algn="just">
              <a:buNone/>
            </a:pPr>
            <a:r>
              <a:rPr lang="ru-RU" sz="4400" dirty="0">
                <a:latin typeface="Times New Roman" pitchFamily="18" charset="0"/>
                <a:cs typeface="Times New Roman" pitchFamily="18" charset="0"/>
              </a:rPr>
              <a:t>• материально-техническая оснащенность учебного процесса;</a:t>
            </a:r>
          </a:p>
          <a:p>
            <a:pPr marL="0" indent="0" algn="just">
              <a:buNone/>
            </a:pPr>
            <a:r>
              <a:rPr lang="ru-RU" sz="4400" dirty="0">
                <a:latin typeface="Times New Roman" pitchFamily="18" charset="0"/>
                <a:cs typeface="Times New Roman" pitchFamily="18" charset="0"/>
              </a:rPr>
              <a:t>• социальная устроенность </a:t>
            </a:r>
            <a:r>
              <a:rPr lang="ru-RU" sz="4400" dirty="0" smtClean="0">
                <a:latin typeface="Times New Roman" pitchFamily="18" charset="0"/>
                <a:cs typeface="Times New Roman" pitchFamily="18" charset="0"/>
              </a:rPr>
              <a:t>педагогических </a:t>
            </a:r>
            <a:r>
              <a:rPr lang="ru-RU" sz="4400" dirty="0">
                <a:latin typeface="Times New Roman" pitchFamily="18" charset="0"/>
                <a:cs typeface="Times New Roman" pitchFamily="18" charset="0"/>
              </a:rPr>
              <a:t>работников.</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61525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ru-RU" sz="2400" dirty="0"/>
              <a:t>Организационно-педагогические условия обеспечивают возможность протекания учебно-воспитательного процесса и его эффективность, в связи с чем анализ этих условий представляется важной функцией, которая должна быть отражена в плане работы учреждения.</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634267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t>Вопросы для самоконтроля:</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lnSpcReduction="10000"/>
          </a:bodyPr>
          <a:lstStyle/>
          <a:p>
            <a:pPr marL="0" indent="0" algn="just">
              <a:buNone/>
            </a:pPr>
            <a:r>
              <a:rPr lang="ru-RU" sz="1700" dirty="0" smtClean="0">
                <a:latin typeface="Times New Roman" pitchFamily="18" charset="0"/>
                <a:cs typeface="Times New Roman" pitchFamily="18" charset="0"/>
              </a:rPr>
              <a:t>Обсудите </a:t>
            </a:r>
            <a:r>
              <a:rPr lang="ru-RU" sz="1700" dirty="0">
                <a:latin typeface="Times New Roman" pitchFamily="18" charset="0"/>
                <a:cs typeface="Times New Roman" pitchFamily="18" charset="0"/>
              </a:rPr>
              <a:t>ваши впечатления от прослушанной лекции и постарайтесь ответить на следующие вопросы:</a:t>
            </a:r>
          </a:p>
          <a:p>
            <a:pPr marL="0" indent="0" algn="just">
              <a:buNone/>
            </a:pPr>
            <a:r>
              <a:rPr lang="ru-RU" sz="1700" dirty="0">
                <a:latin typeface="Times New Roman" pitchFamily="18" charset="0"/>
                <a:cs typeface="Times New Roman" pitchFamily="18" charset="0"/>
              </a:rPr>
              <a:t>1. Назовите общие требования к планированию работы профессионального образовательного учреждения.</a:t>
            </a:r>
          </a:p>
          <a:p>
            <a:pPr marL="0" indent="0" algn="just">
              <a:buNone/>
            </a:pPr>
            <a:r>
              <a:rPr lang="ru-RU" sz="1700" dirty="0">
                <a:latin typeface="Times New Roman" pitchFamily="18" charset="0"/>
                <a:cs typeface="Times New Roman" pitchFamily="18" charset="0"/>
              </a:rPr>
              <a:t>2. Как определяется содержание плана работы профессионального учебного заведения?</a:t>
            </a:r>
          </a:p>
          <a:p>
            <a:pPr marL="0" indent="0" algn="just">
              <a:buNone/>
            </a:pPr>
            <a:r>
              <a:rPr lang="ru-RU" sz="1700" dirty="0">
                <a:latin typeface="Times New Roman" pitchFamily="18" charset="0"/>
                <a:cs typeface="Times New Roman" pitchFamily="18" charset="0"/>
              </a:rPr>
              <a:t>3. Какие работы содержит констатирующая часть?</a:t>
            </a:r>
          </a:p>
          <a:p>
            <a:pPr marL="0" indent="0" algn="just">
              <a:buNone/>
            </a:pPr>
            <a:r>
              <a:rPr lang="ru-RU" sz="1700" dirty="0">
                <a:latin typeface="Times New Roman" pitchFamily="18" charset="0"/>
                <a:cs typeface="Times New Roman" pitchFamily="18" charset="0"/>
              </a:rPr>
              <a:t>4. Какие работы содержит постановляющая часть?</a:t>
            </a:r>
          </a:p>
          <a:p>
            <a:pPr marL="0" indent="0" algn="just">
              <a:buNone/>
            </a:pPr>
            <a:r>
              <a:rPr lang="ru-RU" sz="1700" dirty="0">
                <a:latin typeface="Times New Roman" pitchFamily="18" charset="0"/>
                <a:cs typeface="Times New Roman" pitchFamily="18" charset="0"/>
              </a:rPr>
              <a:t>5. Какие недостатки имеют в практике планирования работы учреждений?</a:t>
            </a:r>
          </a:p>
          <a:p>
            <a:pPr marL="0" indent="0" algn="just">
              <a:buNone/>
            </a:pPr>
            <a:r>
              <a:rPr lang="ru-RU" sz="1700" dirty="0">
                <a:latin typeface="Times New Roman" pitchFamily="18" charset="0"/>
                <a:cs typeface="Times New Roman" pitchFamily="18" charset="0"/>
              </a:rPr>
              <a:t>6. Задачи работы коллектива на год в зависимости от их сложности решаются через систему мероприятий, которые ложатся в основу содержания плана. Каковы его ведущие разделы?</a:t>
            </a:r>
          </a:p>
          <a:p>
            <a:pPr marL="0" indent="0" algn="just">
              <a:buNone/>
            </a:pPr>
            <a:r>
              <a:rPr lang="ru-RU" sz="1700" dirty="0">
                <a:latin typeface="Times New Roman" pitchFamily="18" charset="0"/>
                <a:cs typeface="Times New Roman" pitchFamily="18" charset="0"/>
              </a:rPr>
              <a:t>7. Назовите основные направления работы методических комиссий?</a:t>
            </a:r>
          </a:p>
          <a:p>
            <a:pPr marL="0" indent="0" algn="just">
              <a:buNone/>
            </a:pPr>
            <a:r>
              <a:rPr lang="ru-RU" sz="1700" dirty="0">
                <a:latin typeface="Times New Roman" pitchFamily="18" charset="0"/>
                <a:cs typeface="Times New Roman" pitchFamily="18" charset="0"/>
              </a:rPr>
              <a:t>8. Какова роль педагогического (методического) кабинета в организации методической работы в профессиональном образовательном учреждении? Укажите основные направления его деятельности.</a:t>
            </a:r>
          </a:p>
          <a:p>
            <a:pPr marL="0" indent="0" algn="just">
              <a:buNone/>
            </a:pPr>
            <a:r>
              <a:rPr lang="ru-RU" sz="1700" dirty="0">
                <a:latin typeface="Times New Roman" pitchFamily="18" charset="0"/>
                <a:cs typeface="Times New Roman" pitchFamily="18" charset="0"/>
              </a:rPr>
              <a:t>9. Что относится к организационным условиям учебно-воспитательного процесса?</a:t>
            </a:r>
          </a:p>
          <a:p>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27959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План:</a:t>
            </a:r>
            <a:r>
              <a:rPr lang="ru-RU" sz="2400" dirty="0"/>
              <a:t/>
            </a:r>
            <a:br>
              <a:rPr lang="ru-RU" sz="2400" dirty="0"/>
            </a:br>
            <a:endParaRPr lang="ru-RU" sz="2400" dirty="0"/>
          </a:p>
        </p:txBody>
      </p:sp>
      <p:sp>
        <p:nvSpPr>
          <p:cNvPr id="3" name="Объект 2"/>
          <p:cNvSpPr>
            <a:spLocks noGrp="1"/>
          </p:cNvSpPr>
          <p:nvPr>
            <p:ph idx="1"/>
          </p:nvPr>
        </p:nvSpPr>
        <p:spPr/>
        <p:txBody>
          <a:bodyPr>
            <a:normAutofit/>
          </a:bodyPr>
          <a:lstStyle/>
          <a:p>
            <a:pPr marL="0" indent="0" algn="just">
              <a:buNone/>
            </a:pPr>
            <a:r>
              <a:rPr lang="ru-RU" sz="2400" dirty="0" smtClean="0">
                <a:latin typeface="Times New Roman" pitchFamily="18" charset="0"/>
                <a:cs typeface="Times New Roman" pitchFamily="18" charset="0"/>
              </a:rPr>
              <a:t>1</a:t>
            </a:r>
            <a:r>
              <a:rPr lang="ru-RU" sz="2400" dirty="0">
                <a:latin typeface="Times New Roman" pitchFamily="18" charset="0"/>
                <a:cs typeface="Times New Roman" pitchFamily="18" charset="0"/>
              </a:rPr>
              <a:t>. Общие требования к планированию работы профессионального образовательного учреждения.</a:t>
            </a:r>
          </a:p>
          <a:p>
            <a:pPr marL="0" indent="0" algn="just">
              <a:buNone/>
            </a:pPr>
            <a:r>
              <a:rPr lang="ru-RU" sz="2400" dirty="0">
                <a:latin typeface="Times New Roman" pitchFamily="18" charset="0"/>
                <a:cs typeface="Times New Roman" pitchFamily="18" charset="0"/>
              </a:rPr>
              <a:t>2. Содержание работы профессионального учебного заведения.</a:t>
            </a:r>
          </a:p>
          <a:p>
            <a:pPr marL="0" indent="0" algn="just">
              <a:buNone/>
            </a:pPr>
            <a:r>
              <a:rPr lang="ru-RU" sz="2400" dirty="0">
                <a:latin typeface="Times New Roman" pitchFamily="18" charset="0"/>
                <a:cs typeface="Times New Roman" pitchFamily="18" charset="0"/>
              </a:rPr>
              <a:t>3. Планирование методической работы.</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824798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a:latin typeface="Times New Roman" pitchFamily="18" charset="0"/>
                <a:cs typeface="Times New Roman" pitchFamily="18" charset="0"/>
              </a:rPr>
              <a:t>1. Общие требования к планированию работы профессионального образовательного учреждения</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20000"/>
          </a:bodyPr>
          <a:lstStyle/>
          <a:p>
            <a:pPr marL="0" indent="0" algn="just">
              <a:buNone/>
            </a:pPr>
            <a:r>
              <a:rPr lang="ru-RU" sz="2400" dirty="0" smtClean="0">
                <a:latin typeface="Times New Roman" pitchFamily="18" charset="0"/>
                <a:cs typeface="Times New Roman" pitchFamily="18" charset="0"/>
              </a:rPr>
              <a:t>В </a:t>
            </a:r>
            <a:r>
              <a:rPr lang="ru-RU" sz="2400" dirty="0">
                <a:latin typeface="Times New Roman" pitchFamily="18" charset="0"/>
                <a:cs typeface="Times New Roman" pitchFamily="18" charset="0"/>
              </a:rPr>
              <a:t>системе управленческого труда </a:t>
            </a:r>
            <a:r>
              <a:rPr lang="ru-RU" sz="2400" b="1" dirty="0">
                <a:latin typeface="Times New Roman" pitchFamily="18" charset="0"/>
                <a:cs typeface="Times New Roman" pitchFamily="18" charset="0"/>
              </a:rPr>
              <a:t>планирование</a:t>
            </a:r>
            <a:r>
              <a:rPr lang="ru-RU" sz="2400" dirty="0">
                <a:latin typeface="Times New Roman" pitchFamily="18" charset="0"/>
                <a:cs typeface="Times New Roman" pitchFamily="18" charset="0"/>
              </a:rPr>
              <a:t> является важнейшей функцией деятельности руководителя, следующей за педагогическим анализом и принятием управленческого решения. Реализация управленческих решений начинается с планирования, с продумывания способов решения, с мысленной модели каждого из них</a:t>
            </a:r>
            <a:r>
              <a:rPr lang="ru-RU" sz="2400" dirty="0" smtClean="0">
                <a:latin typeface="Times New Roman" pitchFamily="18" charset="0"/>
                <a:cs typeface="Times New Roman" pitchFamily="18" charset="0"/>
              </a:rPr>
              <a:t>.</a:t>
            </a:r>
          </a:p>
          <a:p>
            <a:pPr marL="0" indent="0" algn="just">
              <a:buNone/>
            </a:pPr>
            <a:r>
              <a:rPr lang="ru-RU" sz="2600" b="1" dirty="0">
                <a:latin typeface="Times New Roman" pitchFamily="18" charset="0"/>
                <a:cs typeface="Times New Roman" pitchFamily="18" charset="0"/>
              </a:rPr>
              <a:t>Для организации планирования и осуществления контроля за его выполнением необходимо:</a:t>
            </a:r>
          </a:p>
          <a:p>
            <a:pPr marL="0" indent="0" algn="just">
              <a:buNone/>
            </a:pPr>
            <a:r>
              <a:rPr lang="ru-RU" sz="2600" dirty="0">
                <a:latin typeface="Times New Roman" pitchFamily="18" charset="0"/>
                <a:cs typeface="Times New Roman" pitchFamily="18" charset="0"/>
              </a:rPr>
              <a:t>• знать, какие отчетно-планирующие документы должны быть в профессиональном образовательном учреждении (их перечень составляется на основе анализа нормативных документов);</a:t>
            </a:r>
          </a:p>
          <a:p>
            <a:pPr marL="0" indent="0" algn="just">
              <a:buNone/>
            </a:pPr>
            <a:r>
              <a:rPr lang="ru-RU" sz="2600" dirty="0">
                <a:latin typeface="Times New Roman" pitchFamily="18" charset="0"/>
                <a:cs typeface="Times New Roman" pitchFamily="18" charset="0"/>
              </a:rPr>
              <a:t>• знать основные требования к структуре и содержанию планов.</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07341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92500" lnSpcReduction="20000"/>
          </a:bodyPr>
          <a:lstStyle/>
          <a:p>
            <a:pPr marL="0" indent="0" algn="just">
              <a:buNone/>
            </a:pPr>
            <a:r>
              <a:rPr lang="ru-RU" sz="2400" b="1" dirty="0" smtClean="0">
                <a:latin typeface="Times New Roman" pitchFamily="18" charset="0"/>
                <a:cs typeface="Times New Roman" pitchFamily="18" charset="0"/>
              </a:rPr>
              <a:t>План</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состоит из </a:t>
            </a:r>
            <a:r>
              <a:rPr lang="ru-RU" sz="2400" b="1" i="1" dirty="0">
                <a:latin typeface="Times New Roman" pitchFamily="18" charset="0"/>
                <a:cs typeface="Times New Roman" pitchFamily="18" charset="0"/>
              </a:rPr>
              <a:t>введения</a:t>
            </a:r>
            <a:r>
              <a:rPr lang="ru-RU" sz="2400" dirty="0">
                <a:latin typeface="Times New Roman" pitchFamily="18" charset="0"/>
                <a:cs typeface="Times New Roman" pitchFamily="18" charset="0"/>
              </a:rPr>
              <a:t>, содержащего </a:t>
            </a:r>
            <a:r>
              <a:rPr lang="ru-RU" sz="2400" b="1" i="1" dirty="0">
                <a:latin typeface="Times New Roman" pitchFamily="18" charset="0"/>
                <a:cs typeface="Times New Roman" pitchFamily="18" charset="0"/>
              </a:rPr>
              <a:t>задачи работы </a:t>
            </a:r>
            <a:r>
              <a:rPr lang="ru-RU" sz="2400" dirty="0">
                <a:latin typeface="Times New Roman" pitchFamily="18" charset="0"/>
                <a:cs typeface="Times New Roman" pitchFamily="18" charset="0"/>
              </a:rPr>
              <a:t>на </a:t>
            </a:r>
            <a:r>
              <a:rPr lang="ru-RU" sz="2400" b="1" u="sng" dirty="0">
                <a:latin typeface="Times New Roman" pitchFamily="18" charset="0"/>
                <a:cs typeface="Times New Roman" pitchFamily="18" charset="0"/>
              </a:rPr>
              <a:t>учебный год</a:t>
            </a:r>
            <a:r>
              <a:rPr lang="ru-RU" sz="2400" dirty="0">
                <a:latin typeface="Times New Roman" pitchFamily="18" charset="0"/>
                <a:cs typeface="Times New Roman" pitchFamily="18" charset="0"/>
              </a:rPr>
              <a:t>, и </a:t>
            </a:r>
            <a:r>
              <a:rPr lang="ru-RU" sz="2400" b="1" i="1" dirty="0">
                <a:latin typeface="Times New Roman" pitchFamily="18" charset="0"/>
                <a:cs typeface="Times New Roman" pitchFamily="18" charset="0"/>
              </a:rPr>
              <a:t>основной части</a:t>
            </a:r>
            <a:r>
              <a:rPr lang="ru-RU" sz="2400" dirty="0">
                <a:latin typeface="Times New Roman" pitchFamily="18" charset="0"/>
                <a:cs typeface="Times New Roman" pitchFamily="18" charset="0"/>
              </a:rPr>
              <a:t>, состоящей из </a:t>
            </a:r>
            <a:r>
              <a:rPr lang="ru-RU" sz="2400" b="1" dirty="0">
                <a:latin typeface="Times New Roman" pitchFamily="18" charset="0"/>
                <a:cs typeface="Times New Roman" pitchFamily="18" charset="0"/>
              </a:rPr>
              <a:t>ведущих направлений деятельности </a:t>
            </a:r>
            <a:r>
              <a:rPr lang="ru-RU" sz="2400" dirty="0">
                <a:latin typeface="Times New Roman" pitchFamily="18" charset="0"/>
                <a:cs typeface="Times New Roman" pitchFamily="18" charset="0"/>
              </a:rPr>
              <a:t>по </a:t>
            </a:r>
            <a:r>
              <a:rPr lang="ru-RU" sz="2400" b="1" i="1" dirty="0">
                <a:latin typeface="Times New Roman" pitchFamily="18" charset="0"/>
                <a:cs typeface="Times New Roman" pitchFamily="18" charset="0"/>
              </a:rPr>
              <a:t>решению этих задач</a:t>
            </a:r>
            <a:r>
              <a:rPr lang="ru-RU" sz="2400" dirty="0">
                <a:latin typeface="Times New Roman" pitchFamily="18" charset="0"/>
                <a:cs typeface="Times New Roman" pitchFamily="18" charset="0"/>
              </a:rPr>
              <a:t>. Эти задачи охватывают либо деятельность учреждения в целом, либо отдельных его подразделений (перспективно-тематические планы, планы уроков), либо педагогические формы организации работы (методической, внеклассной</a:t>
            </a:r>
            <a:r>
              <a:rPr lang="ru-RU" sz="2400" dirty="0" smtClean="0">
                <a:latin typeface="Times New Roman" pitchFamily="18" charset="0"/>
                <a:cs typeface="Times New Roman" pitchFamily="18" charset="0"/>
              </a:rPr>
              <a:t>).</a:t>
            </a:r>
          </a:p>
          <a:p>
            <a:pPr marL="0" indent="0" algn="just">
              <a:buNone/>
            </a:pPr>
            <a:r>
              <a:rPr lang="ru-RU" sz="2600" dirty="0" smtClean="0">
                <a:latin typeface="Times New Roman" pitchFamily="18" charset="0"/>
                <a:cs typeface="Times New Roman" pitchFamily="18" charset="0"/>
              </a:rPr>
              <a:t> 	Требования </a:t>
            </a:r>
            <a:r>
              <a:rPr lang="ru-RU" sz="2600" dirty="0">
                <a:latin typeface="Times New Roman" pitchFamily="18" charset="0"/>
                <a:cs typeface="Times New Roman" pitchFamily="18" charset="0"/>
              </a:rPr>
              <a:t>научной обоснованности, объективности и целенаправленности пронизывают все содержание плана, особенно отчетливо реализуясь в его аналитической части — при определении задач работы профессионального образовательного учреждения на год. Требования научной обоснованности, объективности и целенаправленности ориентируются на социально-педагогический заказ общества и учитывают условия и возможности коллектива. Они реализуются также в ходе глубокого анализа деятельности учреждения за прошедший год.</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67437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a:latin typeface="Times New Roman" pitchFamily="18" charset="0"/>
                <a:cs typeface="Times New Roman" pitchFamily="18" charset="0"/>
              </a:rPr>
              <a:t>2. Содержание плана работы профессионального учебного заведения</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lnSpcReduction="10000"/>
          </a:bodyPr>
          <a:lstStyle/>
          <a:p>
            <a:pPr marL="0" indent="0" algn="just">
              <a:buNone/>
            </a:pPr>
            <a:r>
              <a:rPr lang="ru-RU" sz="2400" dirty="0" smtClean="0">
                <a:latin typeface="Times New Roman" pitchFamily="18" charset="0"/>
                <a:cs typeface="Times New Roman" pitchFamily="18" charset="0"/>
              </a:rPr>
              <a:t>Введение </a:t>
            </a:r>
            <a:r>
              <a:rPr lang="ru-RU" sz="2400" dirty="0">
                <a:latin typeface="Times New Roman" pitchFamily="18" charset="0"/>
                <a:cs typeface="Times New Roman" pitchFamily="18" charset="0"/>
              </a:rPr>
              <a:t>годового плана включает </a:t>
            </a:r>
            <a:r>
              <a:rPr lang="ru-RU" sz="2400" i="1" dirty="0">
                <a:latin typeface="Times New Roman" pitchFamily="18" charset="0"/>
                <a:cs typeface="Times New Roman" pitchFamily="18" charset="0"/>
              </a:rPr>
              <a:t>констатирующую и постановляющие части.</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Констатирующая часть </a:t>
            </a:r>
            <a:r>
              <a:rPr lang="ru-RU" sz="2400" dirty="0">
                <a:latin typeface="Times New Roman" pitchFamily="18" charset="0"/>
                <a:cs typeface="Times New Roman" pitchFamily="18" charset="0"/>
              </a:rPr>
              <a:t>содержит краткий анализ состояния дел в образовательном учреждении за истекший период по следующим направлениям:</a:t>
            </a:r>
          </a:p>
          <a:p>
            <a:pPr marL="0" indent="0" algn="just">
              <a:buNone/>
            </a:pPr>
            <a:r>
              <a:rPr lang="ru-RU" sz="2400" dirty="0">
                <a:latin typeface="Times New Roman" pitchFamily="18" charset="0"/>
                <a:cs typeface="Times New Roman" pitchFamily="18" charset="0"/>
              </a:rPr>
              <a:t>• выпуск и прием учащихся;</a:t>
            </a:r>
          </a:p>
          <a:p>
            <a:pPr marL="0" indent="0" algn="just">
              <a:buNone/>
            </a:pPr>
            <a:r>
              <a:rPr lang="ru-RU" sz="2400" dirty="0">
                <a:latin typeface="Times New Roman" pitchFamily="18" charset="0"/>
                <a:cs typeface="Times New Roman" pitchFamily="18" charset="0"/>
              </a:rPr>
              <a:t>• изменения в кадрах;</a:t>
            </a:r>
          </a:p>
          <a:p>
            <a:pPr marL="0" indent="0" algn="just">
              <a:buNone/>
            </a:pPr>
            <a:r>
              <a:rPr lang="ru-RU" sz="2400" dirty="0">
                <a:latin typeface="Times New Roman" pitchFamily="18" charset="0"/>
                <a:cs typeface="Times New Roman" pitchFamily="18" charset="0"/>
              </a:rPr>
              <a:t>• результаты общеобразовательной и профессиональной подготовки (достижения и недостатки);</a:t>
            </a:r>
          </a:p>
          <a:p>
            <a:pPr marL="0" indent="0" algn="just">
              <a:buNone/>
            </a:pPr>
            <a:r>
              <a:rPr lang="ru-RU" sz="2400" dirty="0">
                <a:latin typeface="Times New Roman" pitchFamily="18" charset="0"/>
                <a:cs typeface="Times New Roman" pitchFamily="18" charset="0"/>
              </a:rPr>
              <a:t>• состояние педагогической деятельности коллектива;</a:t>
            </a:r>
          </a:p>
          <a:p>
            <a:pPr marL="0" indent="0" algn="just">
              <a:buNone/>
            </a:pPr>
            <a:r>
              <a:rPr lang="ru-RU" sz="2400" dirty="0">
                <a:latin typeface="Times New Roman" pitchFamily="18" charset="0"/>
                <a:cs typeface="Times New Roman" pitchFamily="18" charset="0"/>
              </a:rPr>
              <a:t>• учебно-материальной базы;</a:t>
            </a:r>
          </a:p>
          <a:p>
            <a:pPr marL="0" indent="0" algn="just">
              <a:buNone/>
            </a:pPr>
            <a:r>
              <a:rPr lang="ru-RU" sz="2400" dirty="0">
                <a:latin typeface="Times New Roman" pitchFamily="18" charset="0"/>
                <a:cs typeface="Times New Roman" pitchFamily="18" charset="0"/>
              </a:rPr>
              <a:t>• руководящей деятельности администрации.</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89155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fontScale="92500" lnSpcReduction="20000"/>
          </a:bodyPr>
          <a:lstStyle/>
          <a:p>
            <a:pPr marL="0" indent="0" algn="just">
              <a:buNone/>
            </a:pPr>
            <a:r>
              <a:rPr lang="ru-RU" sz="2400" dirty="0" smtClean="0">
                <a:latin typeface="Times New Roman" pitchFamily="18" charset="0"/>
                <a:cs typeface="Times New Roman" pitchFamily="18" charset="0"/>
              </a:rPr>
              <a:t> 	</a:t>
            </a:r>
            <a:r>
              <a:rPr lang="ru-RU" sz="2600" dirty="0" smtClean="0">
                <a:latin typeface="Times New Roman" pitchFamily="18" charset="0"/>
                <a:cs typeface="Times New Roman" pitchFamily="18" charset="0"/>
              </a:rPr>
              <a:t>На </a:t>
            </a:r>
            <a:r>
              <a:rPr lang="ru-RU" sz="2600" dirty="0">
                <a:latin typeface="Times New Roman" pitchFamily="18" charset="0"/>
                <a:cs typeface="Times New Roman" pitchFamily="18" charset="0"/>
              </a:rPr>
              <a:t>основании такого анализа формируются поочередные задачи, которые записываются в постановляющую часть введения. Такая целевая ориентация придает работе инженерно-педагогического коллектива исследовательский характер, что в условиях перехода профессионального образовательного учреждения в режим развития особенно важно</a:t>
            </a:r>
            <a:r>
              <a:rPr lang="ru-RU" sz="2600" dirty="0" smtClean="0">
                <a:latin typeface="Times New Roman" pitchFamily="18" charset="0"/>
                <a:cs typeface="Times New Roman" pitchFamily="18" charset="0"/>
              </a:rPr>
              <a:t>.</a:t>
            </a:r>
          </a:p>
          <a:p>
            <a:pPr marL="0" indent="0" algn="just">
              <a:buNone/>
            </a:pPr>
            <a:r>
              <a:rPr lang="ru-RU" sz="2600" dirty="0">
                <a:latin typeface="Times New Roman" pitchFamily="18" charset="0"/>
                <a:cs typeface="Times New Roman" pitchFamily="18" charset="0"/>
              </a:rPr>
              <a:t>Управление развитием образовательного учреждения можно определить как часть осуществляемой в нем управленческой деятельности, в которой посредством решения задач планирования, организации, руководства и контроля процессов разработки и освоения новшеств обеспечивается целенаправленность и организованность деятельности коллектива учреждения по наращиванию его образовательного потенциала, повышению уровня его использования и, как следствие, повышению качества </a:t>
            </a:r>
            <a:r>
              <a:rPr lang="ru-RU" sz="2600" dirty="0" smtClean="0">
                <a:latin typeface="Times New Roman" pitchFamily="18" charset="0"/>
                <a:cs typeface="Times New Roman" pitchFamily="18" charset="0"/>
              </a:rPr>
              <a:t>образования.</a:t>
            </a:r>
            <a:endParaRPr lang="ru-RU" sz="2600" dirty="0">
              <a:latin typeface="Times New Roman" pitchFamily="18" charset="0"/>
              <a:cs typeface="Times New Roman" pitchFamily="18" charset="0"/>
            </a:endParaRP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532135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a:bodyPr>
          <a:lstStyle/>
          <a:p>
            <a:pPr marL="0" indent="0" algn="just">
              <a:buNone/>
            </a:pPr>
            <a:r>
              <a:rPr lang="ru-RU" sz="2400" dirty="0">
                <a:latin typeface="Times New Roman" pitchFamily="18" charset="0"/>
                <a:cs typeface="Times New Roman" pitchFamily="18" charset="0"/>
              </a:rPr>
              <a:t>В практике планирования работы учреждений часто имеют место </a:t>
            </a:r>
            <a:r>
              <a:rPr lang="ru-RU" sz="2400" u="sng" dirty="0">
                <a:latin typeface="Times New Roman" pitchFamily="18" charset="0"/>
                <a:cs typeface="Times New Roman" pitchFamily="18" charset="0"/>
              </a:rPr>
              <a:t>недостатки:</a:t>
            </a:r>
            <a:r>
              <a:rPr lang="ru-RU" sz="2400" dirty="0">
                <a:latin typeface="Times New Roman" pitchFamily="18" charset="0"/>
                <a:cs typeface="Times New Roman" pitchFamily="18" charset="0"/>
              </a:rPr>
              <a:t> задачи сформулированы либо как организационно-педагогические и методические проблемы, без ориентации на конечный результат (отсутствующий аспект), либо содержат лишь целевую ориентацию без указания конкретных педагогических путей ее решения. Например: «реализация </a:t>
            </a:r>
            <a:r>
              <a:rPr lang="ru-RU" sz="2400" dirty="0" err="1">
                <a:latin typeface="Times New Roman" pitchFamily="18" charset="0"/>
                <a:cs typeface="Times New Roman" pitchFamily="18" charset="0"/>
              </a:rPr>
              <a:t>межпредметных</a:t>
            </a:r>
            <a:r>
              <a:rPr lang="ru-RU" sz="2400" dirty="0">
                <a:latin typeface="Times New Roman" pitchFamily="18" charset="0"/>
                <a:cs typeface="Times New Roman" pitchFamily="18" charset="0"/>
              </a:rPr>
              <a:t> связей и профессиональной направленности в процессе изучения образовательных дисциплин»; «оборудование кабинета </a:t>
            </a:r>
            <a:r>
              <a:rPr lang="ru-RU" sz="2400" dirty="0" err="1">
                <a:latin typeface="Times New Roman" pitchFamily="18" charset="0"/>
                <a:cs typeface="Times New Roman" pitchFamily="18" charset="0"/>
              </a:rPr>
              <a:t>спецтехнологии</a:t>
            </a:r>
            <a:r>
              <a:rPr lang="ru-RU" sz="2400" dirty="0">
                <a:latin typeface="Times New Roman" pitchFamily="18" charset="0"/>
                <a:cs typeface="Times New Roman" pitchFamily="18" charset="0"/>
              </a:rPr>
              <a:t>»; «повышение качества знаний учащихся по предметам естественно-математического цикла».</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864423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a:bodyPr>
          <a:lstStyle/>
          <a:p>
            <a:pPr marL="0" indent="0" algn="just">
              <a:buNone/>
            </a:pPr>
            <a:r>
              <a:rPr lang="ru-RU" sz="2400" dirty="0">
                <a:latin typeface="Times New Roman" pitchFamily="18" charset="0"/>
                <a:cs typeface="Times New Roman" pitchFamily="18" charset="0"/>
              </a:rPr>
              <a:t>Правильно сформулированная задача может звучать так: «повышение качества знаний учащихся по предметам естественно-математического цикла путем реализации </a:t>
            </a:r>
            <a:r>
              <a:rPr lang="ru-RU" sz="2400" dirty="0" err="1">
                <a:latin typeface="Times New Roman" pitchFamily="18" charset="0"/>
                <a:cs typeface="Times New Roman" pitchFamily="18" charset="0"/>
              </a:rPr>
              <a:t>межпредметных</a:t>
            </a:r>
            <a:r>
              <a:rPr lang="ru-RU" sz="2400" dirty="0">
                <a:latin typeface="Times New Roman" pitchFamily="18" charset="0"/>
                <a:cs typeface="Times New Roman" pitchFamily="18" charset="0"/>
              </a:rPr>
              <a:t> связей и профессиональной направленности». Как правило, перед коллективом в течение учебного года стоит не одна задача, а несколько, и связаны они с повышением качества теоретического и производственного обучения, уровнем воспитанности обучающихся. </a:t>
            </a:r>
            <a:r>
              <a:rPr lang="ru-RU" sz="2400" u="sng" dirty="0">
                <a:latin typeface="Times New Roman" pitchFamily="18" charset="0"/>
                <a:cs typeface="Times New Roman" pitchFamily="18" charset="0"/>
              </a:rPr>
              <a:t>Задачи работы коллектива на год в зависимости от их сложности решаются через систему мероприятий, которые ложатся в основу содержания плана</a:t>
            </a:r>
            <a:r>
              <a:rPr lang="ru-RU" sz="2400" dirty="0">
                <a:latin typeface="Times New Roman" pitchFamily="18" charset="0"/>
                <a:cs typeface="Times New Roman" pitchFamily="18" charset="0"/>
              </a:rPr>
              <a:t>. </a:t>
            </a:r>
          </a:p>
        </p:txBody>
      </p:sp>
    </p:spTree>
    <p:extLst>
      <p:ext uri="{BB962C8B-B14F-4D97-AF65-F5344CB8AC3E}">
        <p14:creationId xmlns:p14="http://schemas.microsoft.com/office/powerpoint/2010/main" val="111823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Его ведущие разделы следующие:</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теоретическое обучение;</a:t>
            </a:r>
          </a:p>
          <a:p>
            <a:pPr marL="0" indent="0" algn="just">
              <a:buNone/>
            </a:pPr>
            <a:r>
              <a:rPr lang="ru-RU" sz="2400" dirty="0">
                <a:latin typeface="Times New Roman" pitchFamily="18" charset="0"/>
                <a:cs typeface="Times New Roman" pitchFamily="18" charset="0"/>
              </a:rPr>
              <a:t>• производственное обучение;</a:t>
            </a:r>
          </a:p>
          <a:p>
            <a:pPr marL="0" indent="0" algn="just">
              <a:buNone/>
            </a:pPr>
            <a:r>
              <a:rPr lang="ru-RU" sz="2400" dirty="0">
                <a:latin typeface="Times New Roman" pitchFamily="18" charset="0"/>
                <a:cs typeface="Times New Roman" pitchFamily="18" charset="0"/>
              </a:rPr>
              <a:t>• воспитательная работа;</a:t>
            </a:r>
          </a:p>
          <a:p>
            <a:pPr marL="0" indent="0" algn="just">
              <a:buNone/>
            </a:pPr>
            <a:r>
              <a:rPr lang="ru-RU" sz="2400" dirty="0">
                <a:latin typeface="Times New Roman" pitchFamily="18" charset="0"/>
                <a:cs typeface="Times New Roman" pitchFamily="18" charset="0"/>
              </a:rPr>
              <a:t>• методическая работа и повышение квалификации </a:t>
            </a:r>
            <a:r>
              <a:rPr lang="ru-RU" sz="2400" dirty="0" smtClean="0">
                <a:latin typeface="Times New Roman" pitchFamily="18" charset="0"/>
                <a:cs typeface="Times New Roman" pitchFamily="18" charset="0"/>
              </a:rPr>
              <a:t>педагогических </a:t>
            </a:r>
            <a:r>
              <a:rPr lang="ru-RU" sz="2400" dirty="0">
                <a:latin typeface="Times New Roman" pitchFamily="18" charset="0"/>
                <a:cs typeface="Times New Roman" pitchFamily="18" charset="0"/>
              </a:rPr>
              <a:t>работников;</a:t>
            </a:r>
          </a:p>
          <a:p>
            <a:pPr marL="0" indent="0" algn="just">
              <a:buNone/>
            </a:pPr>
            <a:r>
              <a:rPr lang="ru-RU" sz="2400" dirty="0">
                <a:latin typeface="Times New Roman" pitchFamily="18" charset="0"/>
                <a:cs typeface="Times New Roman" pitchFamily="18" charset="0"/>
              </a:rPr>
              <a:t>• руководство и контроль за учебно-воспитательным процессом;</a:t>
            </a:r>
          </a:p>
          <a:p>
            <a:pPr marL="0" indent="0"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профориентационная</a:t>
            </a:r>
            <a:r>
              <a:rPr lang="ru-RU" sz="2400" dirty="0">
                <a:latin typeface="Times New Roman" pitchFamily="18" charset="0"/>
                <a:cs typeface="Times New Roman" pitchFamily="18" charset="0"/>
              </a:rPr>
              <a:t> работа;</a:t>
            </a:r>
          </a:p>
          <a:p>
            <a:pPr marL="0" indent="0" algn="just">
              <a:buNone/>
            </a:pPr>
            <a:r>
              <a:rPr lang="ru-RU" sz="2400" dirty="0">
                <a:latin typeface="Times New Roman" pitchFamily="18" charset="0"/>
                <a:cs typeface="Times New Roman" pitchFamily="18" charset="0"/>
              </a:rPr>
              <a:t>• финансово-хозяйственная и производственная деятельность.</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74254125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1206</Words>
  <Application>Microsoft Office PowerPoint</Application>
  <PresentationFormat>Экран (4:3)</PresentationFormat>
  <Paragraphs>77</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КазНУ им. аль-Фараби факультет философии и политологии   Лекция 5. Методы педагогического управления </vt:lpstr>
      <vt:lpstr>План: </vt:lpstr>
      <vt:lpstr>1. Общие требования к планированию работы профессионального образовательного учреждения </vt:lpstr>
      <vt:lpstr>Презентация PowerPoint</vt:lpstr>
      <vt:lpstr>2. Содержание плана работы профессионального учебного заведения </vt:lpstr>
      <vt:lpstr>Презентация PowerPoint</vt:lpstr>
      <vt:lpstr>Презентация PowerPoint</vt:lpstr>
      <vt:lpstr>Презентация PowerPoint</vt:lpstr>
      <vt:lpstr>Его ведущие разделы следующие: </vt:lpstr>
      <vt:lpstr>Презентация PowerPoint</vt:lpstr>
      <vt:lpstr>Презентация PowerPoint</vt:lpstr>
      <vt:lpstr>Основные направления работы методических комиссий следующие: </vt:lpstr>
      <vt:lpstr>Презентация PowerPoint</vt:lpstr>
      <vt:lpstr>2. Создание условий для эффективной, целенаправленной, систематической работы педагогического коллектива: </vt:lpstr>
      <vt:lpstr>Презентация PowerPoint</vt:lpstr>
      <vt:lpstr>Презентация PowerPoint</vt:lpstr>
      <vt:lpstr>Вопросы для самоконтроля: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КазНУ им. аль-Фараби факультет философии и политологии   Лекция 5. Методы педагогического управления</dc:title>
  <dc:creator>user</dc:creator>
  <cp:lastModifiedBy>PChelper.kz</cp:lastModifiedBy>
  <cp:revision>9</cp:revision>
  <dcterms:created xsi:type="dcterms:W3CDTF">2021-09-26T13:56:17Z</dcterms:created>
  <dcterms:modified xsi:type="dcterms:W3CDTF">2021-09-29T04:39:49Z</dcterms:modified>
</cp:coreProperties>
</file>